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76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3101915"/>
            <a:ext cx="9144000" cy="2387600"/>
          </a:xfrm>
        </p:spPr>
        <p:txBody>
          <a:bodyPr anchor="b"/>
          <a:lstStyle>
            <a:lvl1pPr algn="ctr">
              <a:defRPr sz="6000" b="1" baseline="0">
                <a:solidFill>
                  <a:schemeClr val="bg1"/>
                </a:solidFill>
              </a:defRPr>
            </a:lvl1pPr>
          </a:lstStyle>
          <a:p>
            <a:r>
              <a:rPr lang="en-US" dirty="0"/>
              <a:t>BECOMING A PROCESS IMPROVEMENT SPECIALIST</a:t>
            </a:r>
            <a:endParaRPr lang="en-AU"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960486" y="23813"/>
            <a:ext cx="6552381" cy="2920635"/>
          </a:xfrm>
          <a:prstGeom prst="rect">
            <a:avLst/>
          </a:prstGeom>
          <a:solidFill>
            <a:schemeClr val="tx1">
              <a:lumMod val="65000"/>
              <a:lumOff val="35000"/>
            </a:schemeClr>
          </a:solidFill>
        </p:spPr>
      </p:pic>
    </p:spTree>
    <p:extLst>
      <p:ext uri="{BB962C8B-B14F-4D97-AF65-F5344CB8AC3E}">
        <p14:creationId xmlns:p14="http://schemas.microsoft.com/office/powerpoint/2010/main" val="217456151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580AF577-E709-4ED6-A438-D72592E76A35}" type="datetimeFigureOut">
              <a:rPr lang="en-AU" smtClean="0"/>
              <a:t>1/10/2022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3E71C45-A813-4FCC-B060-7123A5B49862}" type="slidenum">
              <a:rPr lang="en-AU" smtClean="0"/>
              <a:t>‹#›</a:t>
            </a:fld>
            <a:endParaRPr lang="en-AU"/>
          </a:p>
        </p:txBody>
      </p:sp>
    </p:spTree>
    <p:extLst>
      <p:ext uri="{BB962C8B-B14F-4D97-AF65-F5344CB8AC3E}">
        <p14:creationId xmlns:p14="http://schemas.microsoft.com/office/powerpoint/2010/main" val="3085278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580AF577-E709-4ED6-A438-D72592E76A35}" type="datetimeFigureOut">
              <a:rPr lang="en-AU" smtClean="0"/>
              <a:t>1/10/2022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3E71C45-A813-4FCC-B060-7123A5B49862}" type="slidenum">
              <a:rPr lang="en-AU" smtClean="0"/>
              <a:t>‹#›</a:t>
            </a:fld>
            <a:endParaRPr lang="en-AU"/>
          </a:p>
        </p:txBody>
      </p:sp>
    </p:spTree>
    <p:extLst>
      <p:ext uri="{BB962C8B-B14F-4D97-AF65-F5344CB8AC3E}">
        <p14:creationId xmlns:p14="http://schemas.microsoft.com/office/powerpoint/2010/main" val="224038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138182" cy="1325563"/>
          </a:xfrm>
        </p:spPr>
        <p:txBody>
          <a:bodyPr/>
          <a:lstStyle>
            <a:lvl1pPr>
              <a:defRPr b="1">
                <a:solidFill>
                  <a:schemeClr val="bg1"/>
                </a:solidFill>
              </a:defRPr>
            </a:lvl1pPr>
          </a:lstStyle>
          <a:p>
            <a:r>
              <a:rPr lang="en-US" dirty="0"/>
              <a:t>Click to edit Master title style</a:t>
            </a:r>
            <a:endParaRPr lang="en-AU" dirty="0"/>
          </a:p>
        </p:txBody>
      </p:sp>
      <p:sp>
        <p:nvSpPr>
          <p:cNvPr id="3" name="Content Placeholder 2"/>
          <p:cNvSpPr>
            <a:spLocks noGrp="1"/>
          </p:cNvSpPr>
          <p:nvPr>
            <p:ph idx="1"/>
          </p:nvPr>
        </p:nvSpPr>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63840" y="0"/>
            <a:ext cx="4328160" cy="1929219"/>
          </a:xfrm>
          <a:prstGeom prst="rect">
            <a:avLst/>
          </a:prstGeom>
        </p:spPr>
      </p:pic>
    </p:spTree>
    <p:extLst>
      <p:ext uri="{BB962C8B-B14F-4D97-AF65-F5344CB8AC3E}">
        <p14:creationId xmlns:p14="http://schemas.microsoft.com/office/powerpoint/2010/main" val="3896800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0AF577-E709-4ED6-A438-D72592E76A35}" type="datetimeFigureOut">
              <a:rPr lang="en-AU" smtClean="0"/>
              <a:t>1/10/2022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3E71C45-A813-4FCC-B060-7123A5B49862}" type="slidenum">
              <a:rPr lang="en-AU" smtClean="0"/>
              <a:t>‹#›</a:t>
            </a:fld>
            <a:endParaRPr lang="en-AU"/>
          </a:p>
        </p:txBody>
      </p:sp>
    </p:spTree>
    <p:extLst>
      <p:ext uri="{BB962C8B-B14F-4D97-AF65-F5344CB8AC3E}">
        <p14:creationId xmlns:p14="http://schemas.microsoft.com/office/powerpoint/2010/main" val="1704654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580AF577-E709-4ED6-A438-D72592E76A35}" type="datetimeFigureOut">
              <a:rPr lang="en-AU" smtClean="0"/>
              <a:t>1/10/2022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3E71C45-A813-4FCC-B060-7123A5B49862}" type="slidenum">
              <a:rPr lang="en-AU" smtClean="0"/>
              <a:t>‹#›</a:t>
            </a:fld>
            <a:endParaRPr lang="en-AU"/>
          </a:p>
        </p:txBody>
      </p:sp>
    </p:spTree>
    <p:extLst>
      <p:ext uri="{BB962C8B-B14F-4D97-AF65-F5344CB8AC3E}">
        <p14:creationId xmlns:p14="http://schemas.microsoft.com/office/powerpoint/2010/main" val="4112477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580AF577-E709-4ED6-A438-D72592E76A35}" type="datetimeFigureOut">
              <a:rPr lang="en-AU" smtClean="0"/>
              <a:t>1/10/2022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3E71C45-A813-4FCC-B060-7123A5B49862}" type="slidenum">
              <a:rPr lang="en-AU" smtClean="0"/>
              <a:t>‹#›</a:t>
            </a:fld>
            <a:endParaRPr lang="en-AU"/>
          </a:p>
        </p:txBody>
      </p:sp>
    </p:spTree>
    <p:extLst>
      <p:ext uri="{BB962C8B-B14F-4D97-AF65-F5344CB8AC3E}">
        <p14:creationId xmlns:p14="http://schemas.microsoft.com/office/powerpoint/2010/main" val="635445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580AF577-E709-4ED6-A438-D72592E76A35}" type="datetimeFigureOut">
              <a:rPr lang="en-AU" smtClean="0"/>
              <a:t>1/10/2022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3E71C45-A813-4FCC-B060-7123A5B49862}" type="slidenum">
              <a:rPr lang="en-AU" smtClean="0"/>
              <a:t>‹#›</a:t>
            </a:fld>
            <a:endParaRPr lang="en-AU"/>
          </a:p>
        </p:txBody>
      </p:sp>
    </p:spTree>
    <p:extLst>
      <p:ext uri="{BB962C8B-B14F-4D97-AF65-F5344CB8AC3E}">
        <p14:creationId xmlns:p14="http://schemas.microsoft.com/office/powerpoint/2010/main" val="725641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0AF577-E709-4ED6-A438-D72592E76A35}" type="datetimeFigureOut">
              <a:rPr lang="en-AU" smtClean="0"/>
              <a:t>1/10/2022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3E71C45-A813-4FCC-B060-7123A5B49862}" type="slidenum">
              <a:rPr lang="en-AU" smtClean="0"/>
              <a:t>‹#›</a:t>
            </a:fld>
            <a:endParaRPr lang="en-AU"/>
          </a:p>
        </p:txBody>
      </p:sp>
    </p:spTree>
    <p:extLst>
      <p:ext uri="{BB962C8B-B14F-4D97-AF65-F5344CB8AC3E}">
        <p14:creationId xmlns:p14="http://schemas.microsoft.com/office/powerpoint/2010/main" val="1686737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0AF577-E709-4ED6-A438-D72592E76A35}" type="datetimeFigureOut">
              <a:rPr lang="en-AU" smtClean="0"/>
              <a:t>1/10/2022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3E71C45-A813-4FCC-B060-7123A5B49862}" type="slidenum">
              <a:rPr lang="en-AU" smtClean="0"/>
              <a:t>‹#›</a:t>
            </a:fld>
            <a:endParaRPr lang="en-AU"/>
          </a:p>
        </p:txBody>
      </p:sp>
    </p:spTree>
    <p:extLst>
      <p:ext uri="{BB962C8B-B14F-4D97-AF65-F5344CB8AC3E}">
        <p14:creationId xmlns:p14="http://schemas.microsoft.com/office/powerpoint/2010/main" val="761509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0AF577-E709-4ED6-A438-D72592E76A35}" type="datetimeFigureOut">
              <a:rPr lang="en-AU" smtClean="0"/>
              <a:t>1/10/2022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3E71C45-A813-4FCC-B060-7123A5B49862}" type="slidenum">
              <a:rPr lang="en-AU" smtClean="0"/>
              <a:t>‹#›</a:t>
            </a:fld>
            <a:endParaRPr lang="en-AU"/>
          </a:p>
        </p:txBody>
      </p:sp>
    </p:spTree>
    <p:extLst>
      <p:ext uri="{BB962C8B-B14F-4D97-AF65-F5344CB8AC3E}">
        <p14:creationId xmlns:p14="http://schemas.microsoft.com/office/powerpoint/2010/main" val="1060517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tx2">
            <a:lumMod val="65000"/>
            <a:lumOff val="3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0AF577-E709-4ED6-A438-D72592E76A35}" type="datetimeFigureOut">
              <a:rPr lang="en-AU" smtClean="0"/>
              <a:t>1/10/2022</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E71C45-A813-4FCC-B060-7123A5B49862}" type="slidenum">
              <a:rPr lang="en-AU" smtClean="0"/>
              <a:t>‹#›</a:t>
            </a:fld>
            <a:endParaRPr lang="en-AU"/>
          </a:p>
        </p:txBody>
      </p:sp>
    </p:spTree>
    <p:extLst>
      <p:ext uri="{BB962C8B-B14F-4D97-AF65-F5344CB8AC3E}">
        <p14:creationId xmlns:p14="http://schemas.microsoft.com/office/powerpoint/2010/main" val="3337552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894470" y="3193367"/>
            <a:ext cx="10515600" cy="2982350"/>
          </a:xfrm>
          <a:prstGeom prst="rect">
            <a:avLst/>
          </a:prstGeom>
          <a:solidFill>
            <a:schemeClr val="tx1">
              <a:lumMod val="65000"/>
              <a:lumOff val="35000"/>
            </a:schemeClr>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endParaRPr lang="en-AU" sz="5400" dirty="0">
              <a:solidFill>
                <a:schemeClr val="bg1"/>
              </a:solidFill>
            </a:endParaRPr>
          </a:p>
          <a:p>
            <a:pPr marL="0" indent="0" algn="ctr">
              <a:buNone/>
            </a:pPr>
            <a:r>
              <a:rPr lang="en-AU" sz="5400" dirty="0">
                <a:solidFill>
                  <a:srgbClr val="00B0F0"/>
                </a:solidFill>
              </a:rPr>
              <a:t>Practical tips for process improvement success</a:t>
            </a:r>
            <a:endParaRPr lang="en-AU" dirty="0">
              <a:solidFill>
                <a:srgbClr val="00B0F0"/>
              </a:solidFill>
            </a:endParaRPr>
          </a:p>
          <a:p>
            <a:pPr marL="0" indent="0">
              <a:buFont typeface="Arial" panose="020B0604020202020204" pitchFamily="34" charset="0"/>
              <a:buNone/>
            </a:pPr>
            <a:endParaRPr lang="en-AU" dirty="0"/>
          </a:p>
        </p:txBody>
      </p:sp>
    </p:spTree>
    <p:extLst>
      <p:ext uri="{BB962C8B-B14F-4D97-AF65-F5344CB8AC3E}">
        <p14:creationId xmlns:p14="http://schemas.microsoft.com/office/powerpoint/2010/main" val="2910805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F0"/>
                </a:solidFill>
              </a:rPr>
              <a:t>The forgotten phase of process improvement</a:t>
            </a:r>
          </a:p>
        </p:txBody>
      </p:sp>
      <p:sp>
        <p:nvSpPr>
          <p:cNvPr id="3" name="Content Placeholder 2"/>
          <p:cNvSpPr>
            <a:spLocks noGrp="1"/>
          </p:cNvSpPr>
          <p:nvPr>
            <p:ph idx="1"/>
          </p:nvPr>
        </p:nvSpPr>
        <p:spPr>
          <a:xfrm>
            <a:off x="838200" y="2562896"/>
            <a:ext cx="10515600" cy="3812146"/>
          </a:xfrm>
          <a:solidFill>
            <a:schemeClr val="tx1">
              <a:lumMod val="65000"/>
              <a:lumOff val="35000"/>
            </a:schemeClr>
          </a:solidFill>
        </p:spPr>
        <p:txBody>
          <a:bodyPr>
            <a:normAutofit fontScale="70000" lnSpcReduction="20000"/>
          </a:bodyPr>
          <a:lstStyle/>
          <a:p>
            <a:r>
              <a:rPr lang="en-AU" sz="3600" dirty="0"/>
              <a:t>The first phase of the process improvement specialist is to determine where process flaws exist.</a:t>
            </a:r>
          </a:p>
          <a:p>
            <a:endParaRPr lang="en-AU" sz="3600" dirty="0"/>
          </a:p>
          <a:p>
            <a:r>
              <a:rPr lang="en-AU" sz="3600" dirty="0"/>
              <a:t>The hardest phase is phase two – helping the business to implement the recommendations. </a:t>
            </a:r>
          </a:p>
          <a:p>
            <a:endParaRPr lang="en-AU" sz="3600" b="1" dirty="0">
              <a:solidFill>
                <a:srgbClr val="00B0F0"/>
              </a:solidFill>
            </a:endParaRPr>
          </a:p>
          <a:p>
            <a:r>
              <a:rPr lang="en-AU" sz="3600" dirty="0"/>
              <a:t>You will need to use your project and change management experience to complete the process improvement task.</a:t>
            </a:r>
          </a:p>
          <a:p>
            <a:endParaRPr lang="en-AU" sz="3600" dirty="0"/>
          </a:p>
          <a:p>
            <a:r>
              <a:rPr lang="en-AU" sz="3600" dirty="0"/>
              <a:t>The following pages provide tips to achieve both phases.</a:t>
            </a:r>
          </a:p>
          <a:p>
            <a:pPr marL="0" indent="0">
              <a:buNone/>
            </a:pPr>
            <a:endParaRPr lang="en-AU" dirty="0"/>
          </a:p>
        </p:txBody>
      </p:sp>
    </p:spTree>
    <p:extLst>
      <p:ext uri="{BB962C8B-B14F-4D97-AF65-F5344CB8AC3E}">
        <p14:creationId xmlns:p14="http://schemas.microsoft.com/office/powerpoint/2010/main" val="2382652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F0"/>
                </a:solidFill>
              </a:rPr>
              <a:t>Remember, you are not the expert!</a:t>
            </a:r>
          </a:p>
        </p:txBody>
      </p:sp>
      <p:sp>
        <p:nvSpPr>
          <p:cNvPr id="3" name="Content Placeholder 2"/>
          <p:cNvSpPr>
            <a:spLocks noGrp="1"/>
          </p:cNvSpPr>
          <p:nvPr>
            <p:ph idx="1"/>
          </p:nvPr>
        </p:nvSpPr>
        <p:spPr>
          <a:xfrm>
            <a:off x="838200" y="2688714"/>
            <a:ext cx="10515600" cy="2205258"/>
          </a:xfrm>
          <a:solidFill>
            <a:schemeClr val="tx1">
              <a:lumMod val="65000"/>
              <a:lumOff val="35000"/>
            </a:schemeClr>
          </a:solidFill>
        </p:spPr>
        <p:txBody>
          <a:bodyPr>
            <a:normAutofit lnSpcReduction="10000"/>
          </a:bodyPr>
          <a:lstStyle/>
          <a:p>
            <a:pPr lvl="0"/>
            <a:r>
              <a:rPr lang="en-AU" dirty="0"/>
              <a:t>You may have knowledge, experience and qualifications, but you are not the expert of right here, right now.</a:t>
            </a:r>
          </a:p>
          <a:p>
            <a:pPr marL="0" lvl="0" indent="0">
              <a:buNone/>
            </a:pPr>
            <a:endParaRPr lang="en-AU" dirty="0"/>
          </a:p>
          <a:p>
            <a:r>
              <a:rPr lang="en-AU" dirty="0"/>
              <a:t>The people working in the process are the experts of the right here, right now. So let them teach you. </a:t>
            </a:r>
          </a:p>
          <a:p>
            <a:pPr lvl="0"/>
            <a:endParaRPr lang="en-AU" dirty="0"/>
          </a:p>
          <a:p>
            <a:pPr marL="0" indent="0">
              <a:buNone/>
            </a:pPr>
            <a:endParaRPr lang="en-AU" dirty="0"/>
          </a:p>
        </p:txBody>
      </p:sp>
    </p:spTree>
    <p:extLst>
      <p:ext uri="{BB962C8B-B14F-4D97-AF65-F5344CB8AC3E}">
        <p14:creationId xmlns:p14="http://schemas.microsoft.com/office/powerpoint/2010/main" val="3934307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F0"/>
                </a:solidFill>
              </a:rPr>
              <a:t>Listen</a:t>
            </a:r>
          </a:p>
        </p:txBody>
      </p:sp>
      <p:sp>
        <p:nvSpPr>
          <p:cNvPr id="3" name="Content Placeholder 2"/>
          <p:cNvSpPr>
            <a:spLocks noGrp="1"/>
          </p:cNvSpPr>
          <p:nvPr>
            <p:ph idx="1"/>
          </p:nvPr>
        </p:nvSpPr>
        <p:spPr>
          <a:xfrm>
            <a:off x="838200" y="2534166"/>
            <a:ext cx="10515600" cy="3910817"/>
          </a:xfrm>
          <a:solidFill>
            <a:schemeClr val="tx1">
              <a:lumMod val="65000"/>
              <a:lumOff val="35000"/>
            </a:schemeClr>
          </a:solidFill>
        </p:spPr>
        <p:txBody>
          <a:bodyPr>
            <a:normAutofit/>
          </a:bodyPr>
          <a:lstStyle/>
          <a:p>
            <a:pPr lvl="0"/>
            <a:r>
              <a:rPr lang="en-AU" dirty="0"/>
              <a:t>The key to listening is not speaking. Resist the urge and let the expert talk.</a:t>
            </a:r>
          </a:p>
          <a:p>
            <a:pPr lvl="0"/>
            <a:r>
              <a:rPr lang="en-AU" dirty="0"/>
              <a:t>Stay in the moment with them and try to understand how they feel.</a:t>
            </a:r>
          </a:p>
          <a:p>
            <a:r>
              <a:rPr lang="en-AU" dirty="0"/>
              <a:t>Let pauses be pauses. Pure gold often comes after a long pause.</a:t>
            </a:r>
          </a:p>
          <a:p>
            <a:r>
              <a:rPr lang="en-AU" dirty="0"/>
              <a:t>Don’t jump to conclusions or solutions. Wait to see what might come. </a:t>
            </a:r>
          </a:p>
          <a:p>
            <a:pPr lvl="0"/>
            <a:endParaRPr lang="en-AU" dirty="0"/>
          </a:p>
        </p:txBody>
      </p:sp>
    </p:spTree>
    <p:extLst>
      <p:ext uri="{BB962C8B-B14F-4D97-AF65-F5344CB8AC3E}">
        <p14:creationId xmlns:p14="http://schemas.microsoft.com/office/powerpoint/2010/main" val="282725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F0"/>
                </a:solidFill>
              </a:rPr>
              <a:t>Show that you understand</a:t>
            </a:r>
          </a:p>
        </p:txBody>
      </p:sp>
      <p:sp>
        <p:nvSpPr>
          <p:cNvPr id="3" name="Content Placeholder 2"/>
          <p:cNvSpPr>
            <a:spLocks noGrp="1"/>
          </p:cNvSpPr>
          <p:nvPr>
            <p:ph idx="1"/>
          </p:nvPr>
        </p:nvSpPr>
        <p:spPr>
          <a:xfrm>
            <a:off x="838200" y="2521289"/>
            <a:ext cx="10515600" cy="4135900"/>
          </a:xfrm>
          <a:solidFill>
            <a:schemeClr val="tx1">
              <a:lumMod val="65000"/>
              <a:lumOff val="35000"/>
            </a:schemeClr>
          </a:solidFill>
        </p:spPr>
        <p:txBody>
          <a:bodyPr>
            <a:normAutofit/>
          </a:bodyPr>
          <a:lstStyle/>
          <a:p>
            <a:pPr lvl="0"/>
            <a:r>
              <a:rPr lang="en-AU" dirty="0"/>
              <a:t>Figure out your active listening style. </a:t>
            </a:r>
          </a:p>
          <a:p>
            <a:pPr lvl="0"/>
            <a:r>
              <a:rPr lang="en-AU" dirty="0"/>
              <a:t>Nodding, repeating key words and summarising are all active listening techniques. </a:t>
            </a:r>
          </a:p>
          <a:p>
            <a:pPr lvl="0"/>
            <a:r>
              <a:rPr lang="en-AU" dirty="0"/>
              <a:t>Some people like to recap by saying “let me get this clear in my head”. </a:t>
            </a:r>
          </a:p>
          <a:p>
            <a:pPr lvl="0"/>
            <a:r>
              <a:rPr lang="en-AU" dirty="0"/>
              <a:t>I prefer to tell a short anecdote that shows I’ve been in or seen a similar situation and understand how they feel.</a:t>
            </a:r>
          </a:p>
          <a:p>
            <a:pPr lvl="1"/>
            <a:r>
              <a:rPr lang="en-AU" dirty="0"/>
              <a:t> If you choose this method make sure you bring the point back to their situation, don’t get caught up in your own story. </a:t>
            </a:r>
          </a:p>
          <a:p>
            <a:pPr marL="0" indent="0">
              <a:buNone/>
            </a:pPr>
            <a:endParaRPr lang="en-AU" dirty="0"/>
          </a:p>
        </p:txBody>
      </p:sp>
    </p:spTree>
    <p:extLst>
      <p:ext uri="{BB962C8B-B14F-4D97-AF65-F5344CB8AC3E}">
        <p14:creationId xmlns:p14="http://schemas.microsoft.com/office/powerpoint/2010/main" val="667377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F0"/>
                </a:solidFill>
              </a:rPr>
              <a:t>Experience it for yourself</a:t>
            </a:r>
          </a:p>
        </p:txBody>
      </p:sp>
      <p:sp>
        <p:nvSpPr>
          <p:cNvPr id="3" name="Content Placeholder 2"/>
          <p:cNvSpPr>
            <a:spLocks noGrp="1"/>
          </p:cNvSpPr>
          <p:nvPr>
            <p:ph idx="1"/>
          </p:nvPr>
        </p:nvSpPr>
        <p:spPr>
          <a:xfrm>
            <a:off x="838200" y="3036442"/>
            <a:ext cx="10515600" cy="3351479"/>
          </a:xfrm>
          <a:solidFill>
            <a:schemeClr val="tx1">
              <a:lumMod val="65000"/>
              <a:lumOff val="35000"/>
            </a:schemeClr>
          </a:solidFill>
        </p:spPr>
        <p:txBody>
          <a:bodyPr>
            <a:normAutofit/>
          </a:bodyPr>
          <a:lstStyle/>
          <a:p>
            <a:pPr lvl="0"/>
            <a:r>
              <a:rPr lang="en-AU" dirty="0"/>
              <a:t>Process mapping is a good starting point, but rarely will the process mapping exercise get to the practical ‘unspoken’ issues.</a:t>
            </a:r>
          </a:p>
          <a:p>
            <a:pPr lvl="0"/>
            <a:r>
              <a:rPr lang="en-AU" dirty="0"/>
              <a:t>To truly understand what is impeding a process, you need to spend time in the process yourself. </a:t>
            </a:r>
          </a:p>
          <a:p>
            <a:r>
              <a:rPr lang="en-AU" dirty="0"/>
              <a:t>Like undercover boss, work side by side with the experts and see where the real impediments are.</a:t>
            </a:r>
          </a:p>
          <a:p>
            <a:pPr marL="0" indent="0">
              <a:buNone/>
            </a:pPr>
            <a:endParaRPr lang="en-AU" dirty="0"/>
          </a:p>
        </p:txBody>
      </p:sp>
    </p:spTree>
    <p:extLst>
      <p:ext uri="{BB962C8B-B14F-4D97-AF65-F5344CB8AC3E}">
        <p14:creationId xmlns:p14="http://schemas.microsoft.com/office/powerpoint/2010/main" val="3837444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F0"/>
                </a:solidFill>
              </a:rPr>
              <a:t>Don’t forget phase two</a:t>
            </a:r>
          </a:p>
        </p:txBody>
      </p:sp>
      <p:sp>
        <p:nvSpPr>
          <p:cNvPr id="3" name="Content Placeholder 2"/>
          <p:cNvSpPr>
            <a:spLocks noGrp="1"/>
          </p:cNvSpPr>
          <p:nvPr>
            <p:ph idx="1"/>
          </p:nvPr>
        </p:nvSpPr>
        <p:spPr>
          <a:xfrm>
            <a:off x="838200" y="2418256"/>
            <a:ext cx="10515600" cy="4248443"/>
          </a:xfrm>
          <a:solidFill>
            <a:schemeClr val="tx1">
              <a:lumMod val="65000"/>
              <a:lumOff val="35000"/>
            </a:schemeClr>
          </a:solidFill>
        </p:spPr>
        <p:txBody>
          <a:bodyPr>
            <a:normAutofit/>
          </a:bodyPr>
          <a:lstStyle/>
          <a:p>
            <a:r>
              <a:rPr lang="en-AU" dirty="0"/>
              <a:t>Don’t make recommendations and think your job is done. Do whatever it takes to help the business unit make the process improvement.</a:t>
            </a:r>
          </a:p>
          <a:p>
            <a:endParaRPr lang="en-AU" dirty="0"/>
          </a:p>
          <a:p>
            <a:r>
              <a:rPr lang="en-AU" dirty="0"/>
              <a:t>If you have to create templates, draft emails, create graphs, take complaints, make phone calls, take phone calls, make training videos, write communications, write procedures, present at meetings, then this is what you must do.</a:t>
            </a:r>
          </a:p>
          <a:p>
            <a:pPr marL="0" indent="0">
              <a:buNone/>
            </a:pPr>
            <a:endParaRPr lang="en-AU" dirty="0"/>
          </a:p>
        </p:txBody>
      </p:sp>
    </p:spTree>
    <p:extLst>
      <p:ext uri="{BB962C8B-B14F-4D97-AF65-F5344CB8AC3E}">
        <p14:creationId xmlns:p14="http://schemas.microsoft.com/office/powerpoint/2010/main" val="1525708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AU" dirty="0">
                <a:solidFill>
                  <a:srgbClr val="00B0F0"/>
                </a:solidFill>
              </a:rPr>
              <a:t>Finish the job properly</a:t>
            </a:r>
          </a:p>
        </p:txBody>
      </p:sp>
      <p:sp>
        <p:nvSpPr>
          <p:cNvPr id="3" name="Content Placeholder 2"/>
          <p:cNvSpPr>
            <a:spLocks noGrp="1"/>
          </p:cNvSpPr>
          <p:nvPr>
            <p:ph idx="1"/>
          </p:nvPr>
        </p:nvSpPr>
        <p:spPr>
          <a:xfrm>
            <a:off x="838200" y="2997805"/>
            <a:ext cx="10515600" cy="2743200"/>
          </a:xfrm>
          <a:solidFill>
            <a:schemeClr val="tx1">
              <a:lumMod val="65000"/>
              <a:lumOff val="35000"/>
            </a:schemeClr>
          </a:solidFill>
        </p:spPr>
        <p:txBody>
          <a:bodyPr>
            <a:normAutofit/>
          </a:bodyPr>
          <a:lstStyle/>
          <a:p>
            <a:r>
              <a:rPr lang="en-AU" dirty="0"/>
              <a:t>Hand over the new process to the business unit.</a:t>
            </a:r>
          </a:p>
          <a:p>
            <a:r>
              <a:rPr lang="en-AU" dirty="0"/>
              <a:t>Check in with them and support them through the change. </a:t>
            </a:r>
          </a:p>
          <a:p>
            <a:r>
              <a:rPr lang="en-AU" dirty="0"/>
              <a:t>Know that even when you think your job is done there is more to do.</a:t>
            </a:r>
          </a:p>
          <a:p>
            <a:r>
              <a:rPr lang="en-AU" dirty="0"/>
              <a:t>Retraining is always needed. </a:t>
            </a:r>
            <a:r>
              <a:rPr lang="en-AU" b="1" dirty="0"/>
              <a:t>Always</a:t>
            </a:r>
            <a:r>
              <a:rPr lang="en-AU" dirty="0"/>
              <a:t>. </a:t>
            </a:r>
          </a:p>
          <a:p>
            <a:r>
              <a:rPr lang="en-AU" dirty="0"/>
              <a:t>All new processes need further changes. </a:t>
            </a:r>
            <a:r>
              <a:rPr lang="en-AU" b="1" dirty="0"/>
              <a:t>All of them</a:t>
            </a:r>
            <a:r>
              <a:rPr lang="en-AU" dirty="0"/>
              <a:t>. </a:t>
            </a:r>
          </a:p>
          <a:p>
            <a:pPr lvl="0"/>
            <a:endParaRPr lang="en-AU" dirty="0"/>
          </a:p>
        </p:txBody>
      </p:sp>
    </p:spTree>
    <p:extLst>
      <p:ext uri="{BB962C8B-B14F-4D97-AF65-F5344CB8AC3E}">
        <p14:creationId xmlns:p14="http://schemas.microsoft.com/office/powerpoint/2010/main" val="1336259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rgbClr val="00B0F0"/>
                </a:solidFill>
              </a:rPr>
              <a:t>Further advice</a:t>
            </a:r>
          </a:p>
        </p:txBody>
      </p:sp>
      <p:sp>
        <p:nvSpPr>
          <p:cNvPr id="3" name="Content Placeholder 2"/>
          <p:cNvSpPr>
            <a:spLocks noGrp="1"/>
          </p:cNvSpPr>
          <p:nvPr>
            <p:ph idx="1"/>
          </p:nvPr>
        </p:nvSpPr>
        <p:spPr>
          <a:xfrm>
            <a:off x="838200" y="2843260"/>
            <a:ext cx="10515600" cy="1631852"/>
          </a:xfrm>
          <a:solidFill>
            <a:schemeClr val="tx1">
              <a:lumMod val="65000"/>
              <a:lumOff val="35000"/>
            </a:schemeClr>
          </a:solidFill>
        </p:spPr>
        <p:txBody>
          <a:bodyPr/>
          <a:lstStyle/>
          <a:p>
            <a:r>
              <a:rPr lang="en-AU" dirty="0"/>
              <a:t>For more tips on identifying process improvements and implementing them, go to www.processimprovementcollective.com.au</a:t>
            </a:r>
          </a:p>
          <a:p>
            <a:pPr marL="0" indent="0">
              <a:buNone/>
            </a:pPr>
            <a:endParaRPr lang="en-AU" dirty="0"/>
          </a:p>
        </p:txBody>
      </p:sp>
    </p:spTree>
    <p:extLst>
      <p:ext uri="{BB962C8B-B14F-4D97-AF65-F5344CB8AC3E}">
        <p14:creationId xmlns:p14="http://schemas.microsoft.com/office/powerpoint/2010/main" val="2418859055"/>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TotalTime>
  <Words>495</Words>
  <Application>Microsoft Office PowerPoint</Application>
  <PresentationFormat>Widescreen</PresentationFormat>
  <Paragraphs>41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The forgotten phase of process improvement</vt:lpstr>
      <vt:lpstr>Remember, you are not the expert!</vt:lpstr>
      <vt:lpstr>Listen</vt:lpstr>
      <vt:lpstr>Show that you understand</vt:lpstr>
      <vt:lpstr>Experience it for yourself</vt:lpstr>
      <vt:lpstr>Don’t forget phase two</vt:lpstr>
      <vt:lpstr>Finish the job properly</vt:lpstr>
      <vt:lpstr>Further advice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Julie de Visser</cp:lastModifiedBy>
  <cp:revision>18</cp:revision>
  <dcterms:created xsi:type="dcterms:W3CDTF">2020-08-31T08:47:39Z</dcterms:created>
  <dcterms:modified xsi:type="dcterms:W3CDTF">2022-10-01T12:44:15Z</dcterms:modified>
</cp:coreProperties>
</file>